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74" r:id="rId2"/>
    <p:sldId id="771" r:id="rId3"/>
    <p:sldId id="816" r:id="rId4"/>
    <p:sldId id="814" r:id="rId5"/>
    <p:sldId id="815" r:id="rId6"/>
  </p:sldIdLst>
  <p:sldSz cx="9144000" cy="6858000" type="screen4x3"/>
  <p:notesSz cx="6858000" cy="9144000"/>
  <p:defaultTextStyle>
    <a:defPPr>
      <a:defRPr lang="en-US"/>
    </a:defPPr>
    <a:lvl1pPr algn="l" defTabSz="45714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148" algn="l" defTabSz="45714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296" algn="l" defTabSz="45714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444" algn="l" defTabSz="45714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592" algn="l" defTabSz="45714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5740" algn="l" defTabSz="457148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2888" algn="l" defTabSz="457148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036" algn="l" defTabSz="457148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184" algn="l" defTabSz="457148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600"/>
    <a:srgbClr val="008FC4"/>
    <a:srgbClr val="FF00AF"/>
    <a:srgbClr val="195175"/>
    <a:srgbClr val="B7451E"/>
    <a:srgbClr val="B78F1E"/>
    <a:srgbClr val="157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12" autoAdjust="0"/>
    <p:restoredTop sz="92277" autoAdjust="0"/>
  </p:normalViewPr>
  <p:slideViewPr>
    <p:cSldViewPr snapToGrid="0" snapToObjects="1">
      <p:cViewPr varScale="1">
        <p:scale>
          <a:sx n="62" d="100"/>
          <a:sy n="62" d="100"/>
        </p:scale>
        <p:origin x="93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8" d="100"/>
        <a:sy n="138" d="100"/>
      </p:scale>
      <p:origin x="0" y="50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F5F796-FF83-BE46-9F85-F0DBF0956111}" type="datetimeFigureOut">
              <a:rPr lang="fr-FR"/>
              <a:pPr>
                <a:defRPr/>
              </a:pPr>
              <a:t>09/11/2021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6E1068-5E82-BE41-824B-FC49062006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1987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68EA15-16FA-C644-91BE-CC2A7F286CF1}" type="datetimeFigureOut">
              <a:rPr lang="fr-FR"/>
              <a:pPr>
                <a:defRPr/>
              </a:pPr>
              <a:t>09/11/2021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Cliquez pour modifier les styles du texte du masque</a:t>
            </a:r>
          </a:p>
          <a:p>
            <a:pPr lvl="1"/>
            <a:r>
              <a:rPr lang="x-none" noProof="0"/>
              <a:t>Deuxième niveau</a:t>
            </a:r>
          </a:p>
          <a:p>
            <a:pPr lvl="2"/>
            <a:r>
              <a:rPr lang="x-none" noProof="0"/>
              <a:t>Troisième niveau</a:t>
            </a:r>
          </a:p>
          <a:p>
            <a:pPr lvl="3"/>
            <a:r>
              <a:rPr lang="x-none" noProof="0"/>
              <a:t>Quatrième niveau</a:t>
            </a:r>
          </a:p>
          <a:p>
            <a:pPr lvl="4"/>
            <a:r>
              <a:rPr lang="x-none" noProof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2C1E425-46E1-5847-B822-60B7EA04D7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700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4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148" algn="l" defTabSz="45714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296" algn="l" defTabSz="45714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444" algn="l" defTabSz="45714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592" algn="l" defTabSz="45714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740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306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661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95564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10000"/>
              <a:defRPr/>
            </a:lvl1pPr>
            <a:lvl2pPr>
              <a:buSzPct val="110000"/>
              <a:defRPr/>
            </a:lvl2pPr>
            <a:lvl3pPr>
              <a:buSzPct val="110000"/>
              <a:defRPr/>
            </a:lvl3pPr>
          </a:lstStyle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47052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8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6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7017"/>
            <a:ext cx="8229600" cy="10429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30344"/>
            <a:ext cx="8229600" cy="48593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  <a:endParaRPr lang="en-US"/>
          </a:p>
        </p:txBody>
      </p:sp>
      <p:sp>
        <p:nvSpPr>
          <p:cNvPr id="1030" name="TextBox 6"/>
          <p:cNvSpPr txBox="1">
            <a:spLocks noChangeArrowheads="1"/>
          </p:cNvSpPr>
          <p:nvPr/>
        </p:nvSpPr>
        <p:spPr bwMode="auto">
          <a:xfrm flipH="1">
            <a:off x="8575675" y="6575426"/>
            <a:ext cx="46038" cy="3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016880" y="6477001"/>
            <a:ext cx="898525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8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8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8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8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4B040086-0966-6242-A771-5E8BF273C5F6}" type="slidenum">
              <a:rPr lang="en-US" sz="1400" b="0" smtClean="0">
                <a:latin typeface="+mn-lt"/>
              </a:rPr>
              <a:pPr algn="r" eaLnBrk="1" hangingPunct="1">
                <a:spcBef>
                  <a:spcPct val="50000"/>
                </a:spcBef>
                <a:defRPr/>
              </a:pPr>
              <a:t>‹N°›</a:t>
            </a:fld>
            <a:endParaRPr lang="fr-BE" sz="1400" b="0" dirty="0">
              <a:latin typeface="+mn-lt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593860" y="6477000"/>
            <a:ext cx="205058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/>
          <a:p>
            <a:pPr algn="ctr"/>
            <a:r>
              <a:rPr lang="fr-BE" sz="1200" i="1" dirty="0">
                <a:solidFill>
                  <a:schemeClr val="tx2"/>
                </a:solidFill>
              </a:rPr>
              <a:t>Open Science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8288CC-0DCC-144A-B73B-F31D23F786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477000"/>
            <a:ext cx="1506876" cy="3494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0" r:id="rId3"/>
    <p:sldLayoutId id="2147483698" r:id="rId4"/>
  </p:sldLayoutIdLst>
  <p:hf hdr="0" dt="0"/>
  <p:txStyles>
    <p:titleStyle>
      <a:lvl1pPr algn="ctr" defTabSz="457148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457148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48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48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48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148" algn="ctr" defTabSz="45714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296" algn="ctr" defTabSz="45714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444" algn="ctr" defTabSz="45714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592" algn="ctr" defTabSz="45714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61" indent="-342861" algn="l" defTabSz="457148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865" indent="-285717" algn="l" defTabSz="457148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870" indent="-228574" algn="l" defTabSz="457148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018" indent="-228574" algn="l" defTabSz="45714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166" indent="-228574" algn="l" defTabSz="45714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314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.fosteropenscience.e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.fosteropenscience.e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.fosteropenscience.e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book.fosteropenscience.eu/e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39905C8-DE5C-2047-8D02-A228C90E2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9144000" cy="686804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E40F98A-FAA5-634E-A418-51C64B3A4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927"/>
            <a:ext cx="3734474" cy="866147"/>
          </a:xfrm>
          <a:prstGeom prst="rect">
            <a:avLst/>
          </a:prstGeom>
        </p:spPr>
      </p:pic>
      <p:sp>
        <p:nvSpPr>
          <p:cNvPr id="11" name="Zone de texte 22">
            <a:extLst>
              <a:ext uri="{FF2B5EF4-FFF2-40B4-BE49-F238E27FC236}">
                <a16:creationId xmlns:a16="http://schemas.microsoft.com/office/drawing/2014/main" id="{B326C114-FED9-3245-8B4C-D6FBD74A2E60}"/>
              </a:ext>
            </a:extLst>
          </p:cNvPr>
          <p:cNvSpPr txBox="1"/>
          <p:nvPr/>
        </p:nvSpPr>
        <p:spPr>
          <a:xfrm>
            <a:off x="168442" y="2407220"/>
            <a:ext cx="8636151" cy="13995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BE" sz="3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Open Science à l’</a:t>
            </a:r>
            <a:r>
              <a:rPr lang="fr-BE" sz="3600" b="1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UCLouvain</a:t>
            </a:r>
            <a:endParaRPr lang="fr-BE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 descr="Une image contenant boîte&#10;&#10;Description générée automatiquement">
            <a:extLst>
              <a:ext uri="{FF2B5EF4-FFF2-40B4-BE49-F238E27FC236}">
                <a16:creationId xmlns:a16="http://schemas.microsoft.com/office/drawing/2014/main" id="{F3F755B2-B015-214A-8FD9-E72561CB4A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35" y="236407"/>
            <a:ext cx="1034258" cy="1003839"/>
          </a:xfrm>
          <a:prstGeom prst="rect">
            <a:avLst/>
          </a:prstGeom>
        </p:spPr>
      </p:pic>
      <p:sp>
        <p:nvSpPr>
          <p:cNvPr id="13" name="Sous-titre 2">
            <a:extLst>
              <a:ext uri="{FF2B5EF4-FFF2-40B4-BE49-F238E27FC236}">
                <a16:creationId xmlns:a16="http://schemas.microsoft.com/office/drawing/2014/main" id="{34656AD6-D2B7-D942-A7A4-0D4E34F4259B}"/>
              </a:ext>
            </a:extLst>
          </p:cNvPr>
          <p:cNvSpPr txBox="1">
            <a:spLocks/>
          </p:cNvSpPr>
          <p:nvPr/>
        </p:nvSpPr>
        <p:spPr bwMode="auto">
          <a:xfrm>
            <a:off x="1737134" y="3729146"/>
            <a:ext cx="5230487" cy="6223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fr-FR" sz="2000" b="1" i="1" dirty="0">
                <a:solidFill>
                  <a:schemeClr val="bg1"/>
                </a:solidFill>
              </a:rPr>
              <a:t>Yves Deville, Christine </a:t>
            </a:r>
            <a:r>
              <a:rPr lang="fr-FR" sz="2000" b="1" i="1" dirty="0" err="1">
                <a:solidFill>
                  <a:schemeClr val="bg1"/>
                </a:solidFill>
              </a:rPr>
              <a:t>Jacqmot</a:t>
            </a:r>
            <a:r>
              <a:rPr lang="fr-FR" sz="2000" b="1" i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fr-FR" sz="2000" b="1" i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fr-FR" sz="2000" b="1" i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fr-FR" sz="1000" b="1" i="1" dirty="0">
              <a:solidFill>
                <a:schemeClr val="bg1"/>
              </a:solidFill>
            </a:endParaRPr>
          </a:p>
        </p:txBody>
      </p:sp>
      <p:sp>
        <p:nvSpPr>
          <p:cNvPr id="8" name="Rectangle 1039">
            <a:extLst>
              <a:ext uri="{FF2B5EF4-FFF2-40B4-BE49-F238E27FC236}">
                <a16:creationId xmlns:a16="http://schemas.microsoft.com/office/drawing/2014/main" id="{814C9F18-C017-D34A-B4F4-FFB5E4E8E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42" y="5128686"/>
            <a:ext cx="5729787" cy="156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200"/>
              </a:spcBef>
              <a:buClr>
                <a:schemeClr val="folHlink"/>
              </a:buClr>
              <a:buSzPct val="60000"/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Prof. Yves Deville, </a:t>
            </a:r>
            <a:r>
              <a:rPr lang="en-US" sz="1100" dirty="0" err="1">
                <a:solidFill>
                  <a:schemeClr val="bg1"/>
                </a:solidFill>
                <a:latin typeface="Arial" charset="0"/>
              </a:rPr>
              <a:t>Conseiller</a:t>
            </a:r>
            <a:r>
              <a:rPr lang="en-US" sz="1100" dirty="0">
                <a:solidFill>
                  <a:schemeClr val="bg1"/>
                </a:solidFill>
                <a:latin typeface="Arial" charset="0"/>
              </a:rPr>
              <a:t> du </a:t>
            </a:r>
            <a:r>
              <a:rPr lang="en-US" sz="1100" dirty="0" err="1">
                <a:solidFill>
                  <a:schemeClr val="bg1"/>
                </a:solidFill>
                <a:latin typeface="Arial" charset="0"/>
              </a:rPr>
              <a:t>recteur</a:t>
            </a:r>
            <a:r>
              <a:rPr lang="en-US" sz="1100" dirty="0">
                <a:solidFill>
                  <a:schemeClr val="bg1"/>
                </a:solidFill>
                <a:latin typeface="Arial" charset="0"/>
              </a:rPr>
              <a:t> pour </a:t>
            </a:r>
            <a:r>
              <a:rPr lang="en-US" sz="1100" dirty="0" err="1">
                <a:solidFill>
                  <a:schemeClr val="bg1"/>
                </a:solidFill>
                <a:latin typeface="Arial" charset="0"/>
              </a:rPr>
              <a:t>l’université</a:t>
            </a:r>
            <a:r>
              <a:rPr lang="en-US" sz="1100" dirty="0">
                <a:solidFill>
                  <a:schemeClr val="bg1"/>
                </a:solidFill>
                <a:latin typeface="Arial" charset="0"/>
              </a:rPr>
              <a:t> numérique et </a:t>
            </a:r>
            <a:r>
              <a:rPr lang="en-US" sz="1100" dirty="0" err="1">
                <a:solidFill>
                  <a:schemeClr val="bg1"/>
                </a:solidFill>
                <a:latin typeface="Arial" charset="0"/>
              </a:rPr>
              <a:t>l’Open</a:t>
            </a:r>
            <a:r>
              <a:rPr lang="en-US" sz="1100" dirty="0">
                <a:solidFill>
                  <a:schemeClr val="bg1"/>
                </a:solidFill>
                <a:latin typeface="Arial" charset="0"/>
              </a:rPr>
              <a:t> Science</a:t>
            </a:r>
          </a:p>
          <a:p>
            <a:pPr>
              <a:spcBef>
                <a:spcPts val="200"/>
              </a:spcBef>
              <a:buClr>
                <a:schemeClr val="folHlink"/>
              </a:buClr>
              <a:buSzPct val="60000"/>
            </a:pPr>
            <a:r>
              <a:rPr lang="en-US" sz="1100" i="1" dirty="0">
                <a:solidFill>
                  <a:schemeClr val="bg1"/>
                </a:solidFill>
                <a:latin typeface="Arial" charset="0"/>
              </a:rPr>
              <a:t>Ecole Polytechnique de Louvain</a:t>
            </a:r>
            <a:r>
              <a:rPr lang="en-US" sz="1100" dirty="0">
                <a:solidFill>
                  <a:schemeClr val="bg1"/>
                </a:solidFill>
                <a:latin typeface="Arial" charset="0"/>
              </a:rPr>
              <a:t>,  </a:t>
            </a:r>
            <a:r>
              <a:rPr lang="en-US" sz="1100" dirty="0" err="1">
                <a:solidFill>
                  <a:schemeClr val="bg1"/>
                </a:solidFill>
                <a:latin typeface="Arial" charset="0"/>
              </a:rPr>
              <a:t>Yves.Deville@uclouvain.be</a:t>
            </a:r>
            <a:endParaRPr lang="en-US" sz="11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ts val="200"/>
              </a:spcBef>
              <a:buClr>
                <a:schemeClr val="folHlink"/>
              </a:buClr>
              <a:buSzPct val="60000"/>
            </a:pPr>
            <a:endParaRPr lang="en-US" sz="11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ts val="200"/>
              </a:spcBef>
              <a:buClr>
                <a:schemeClr val="folHlink"/>
              </a:buClr>
              <a:buSzPct val="60000"/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Christine </a:t>
            </a:r>
            <a:r>
              <a:rPr lang="en-US" sz="1100" dirty="0" err="1">
                <a:solidFill>
                  <a:schemeClr val="bg1"/>
                </a:solidFill>
                <a:latin typeface="Arial" charset="0"/>
              </a:rPr>
              <a:t>Jacqmot</a:t>
            </a:r>
            <a:r>
              <a:rPr lang="en-US" sz="1100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Arial" charset="0"/>
              </a:rPr>
              <a:t>Ph.D</a:t>
            </a:r>
            <a:r>
              <a:rPr lang="en-US" sz="1100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Arial" charset="0"/>
              </a:rPr>
              <a:t>Cheffe</a:t>
            </a:r>
            <a:r>
              <a:rPr lang="en-US" sz="1100" dirty="0">
                <a:solidFill>
                  <a:schemeClr val="bg1"/>
                </a:solidFill>
                <a:latin typeface="Arial" charset="0"/>
              </a:rPr>
              <a:t> de </a:t>
            </a:r>
            <a:r>
              <a:rPr lang="en-US" sz="1100" dirty="0" err="1">
                <a:solidFill>
                  <a:schemeClr val="bg1"/>
                </a:solidFill>
                <a:latin typeface="Arial" charset="0"/>
              </a:rPr>
              <a:t>projet</a:t>
            </a:r>
            <a:r>
              <a:rPr lang="en-US" sz="1100" dirty="0">
                <a:solidFill>
                  <a:schemeClr val="bg1"/>
                </a:solidFill>
                <a:latin typeface="Arial" charset="0"/>
              </a:rPr>
              <a:t> Open Education et Open Science</a:t>
            </a:r>
          </a:p>
          <a:p>
            <a:pPr>
              <a:spcBef>
                <a:spcPts val="200"/>
              </a:spcBef>
              <a:buClr>
                <a:schemeClr val="folHlink"/>
              </a:buClr>
              <a:buSzPct val="60000"/>
            </a:pPr>
            <a:r>
              <a:rPr lang="en-US" sz="1100" i="1" dirty="0">
                <a:solidFill>
                  <a:schemeClr val="bg1"/>
                </a:solidFill>
                <a:latin typeface="Arial" charset="0"/>
              </a:rPr>
              <a:t>Louvain Learning Lab</a:t>
            </a:r>
            <a:r>
              <a:rPr lang="en-US" sz="1100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Arial" charset="0"/>
              </a:rPr>
              <a:t>Christine.Jacqmot@uclouvain.be</a:t>
            </a:r>
            <a:endParaRPr lang="en-US" sz="11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ts val="200"/>
              </a:spcBef>
              <a:buClr>
                <a:schemeClr val="folHlink"/>
              </a:buClr>
              <a:buSzPct val="60000"/>
            </a:pPr>
            <a:endParaRPr lang="en-US" sz="1100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ts val="200"/>
              </a:spcBef>
              <a:buClr>
                <a:schemeClr val="folHlink"/>
              </a:buClr>
              <a:buSzPct val="60000"/>
            </a:pPr>
            <a:r>
              <a:rPr lang="en-US" sz="1100" dirty="0">
                <a:solidFill>
                  <a:schemeClr val="bg1"/>
                </a:solidFill>
                <a:latin typeface="Arial" charset="0"/>
              </a:rPr>
              <a:t>http://</a:t>
            </a:r>
            <a:r>
              <a:rPr lang="en-US" sz="1100" dirty="0" err="1">
                <a:solidFill>
                  <a:schemeClr val="bg1"/>
                </a:solidFill>
                <a:latin typeface="Arial" charset="0"/>
              </a:rPr>
              <a:t>www.uclouvain.be</a:t>
            </a:r>
            <a:r>
              <a:rPr lang="en-US" sz="1100" dirty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en-US" sz="1100" dirty="0" err="1">
                <a:solidFill>
                  <a:schemeClr val="bg1"/>
                </a:solidFill>
                <a:latin typeface="Arial" charset="0"/>
              </a:rPr>
              <a:t>universite-numerique</a:t>
            </a:r>
            <a:endParaRPr lang="en-US" sz="11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9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7DE25A6-9AB9-674F-AC81-81B92A4AF7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16477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1833D8F-EA04-B24A-9FBF-B1E943ED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783"/>
            <a:ext cx="8229600" cy="1042987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Open Science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9666DF-7490-6243-B8AC-13533AFD0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6555"/>
            <a:ext cx="8501742" cy="1392478"/>
          </a:xfrm>
        </p:spPr>
        <p:txBody>
          <a:bodyPr/>
          <a:lstStyle/>
          <a:p>
            <a:pPr marL="0" indent="0">
              <a:buNone/>
            </a:pPr>
            <a:r>
              <a:rPr lang="fr-BE" sz="2800" b="1" dirty="0">
                <a:solidFill>
                  <a:schemeClr val="accent1"/>
                </a:solidFill>
              </a:rPr>
              <a:t>C’est quoi ? </a:t>
            </a:r>
            <a:r>
              <a:rPr lang="fr-BE" sz="2800" dirty="0"/>
              <a:t>Mouvement visant à rendre la recherche, les données et la diffusion scientifique accessibles à toutes et à tous</a:t>
            </a:r>
          </a:p>
          <a:p>
            <a:pPr marL="0" indent="0">
              <a:buNone/>
            </a:pPr>
            <a:endParaRPr lang="fr-FR" sz="1600" dirty="0">
              <a:hlinkClick r:id="rId3"/>
            </a:endParaRPr>
          </a:p>
          <a:p>
            <a:pPr marL="0" indent="0">
              <a:buNone/>
            </a:pPr>
            <a:endParaRPr lang="fr-FR" sz="1600" dirty="0">
              <a:hlinkClick r:id="rId3"/>
            </a:endParaRPr>
          </a:p>
          <a:p>
            <a:pPr>
              <a:spcBef>
                <a:spcPts val="800"/>
              </a:spcBef>
            </a:pPr>
            <a:endParaRPr lang="fr-FR" sz="2000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965B207-A9B2-2B43-A5FA-E5AE62D26281}"/>
              </a:ext>
            </a:extLst>
          </p:cNvPr>
          <p:cNvSpPr txBox="1">
            <a:spLocks/>
          </p:cNvSpPr>
          <p:nvPr/>
        </p:nvSpPr>
        <p:spPr bwMode="auto">
          <a:xfrm>
            <a:off x="457200" y="2661061"/>
            <a:ext cx="3312695" cy="36400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342861" indent="-342861" algn="l" defTabSz="45714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865" indent="-285717" algn="l" defTabSz="45714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2870" indent="-228574" algn="l" defTabSz="45714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018" indent="-228574" algn="l" defTabSz="45714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166" indent="-228574" algn="l" defTabSz="45714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314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BE" sz="2800" b="1" dirty="0">
                <a:solidFill>
                  <a:schemeClr val="accent1"/>
                </a:solidFill>
              </a:rPr>
              <a:t>Mots-clés </a:t>
            </a:r>
            <a:endParaRPr lang="fr-BE" sz="2800" dirty="0"/>
          </a:p>
          <a:p>
            <a:r>
              <a:rPr lang="fr-BE" sz="2400" dirty="0"/>
              <a:t>Transparence</a:t>
            </a:r>
          </a:p>
          <a:p>
            <a:r>
              <a:rPr lang="fr-BE" sz="2400" dirty="0"/>
              <a:t>Réutilisation</a:t>
            </a:r>
          </a:p>
          <a:p>
            <a:r>
              <a:rPr lang="fr-BE" sz="2400" dirty="0"/>
              <a:t>Participation</a:t>
            </a:r>
          </a:p>
          <a:p>
            <a:r>
              <a:rPr lang="fr-BE" sz="2400" dirty="0"/>
              <a:t>Coopération</a:t>
            </a:r>
          </a:p>
          <a:p>
            <a:r>
              <a:rPr lang="fr-BE" sz="2400" dirty="0"/>
              <a:t>Responsabilité</a:t>
            </a:r>
          </a:p>
          <a:p>
            <a:r>
              <a:rPr lang="fr-BE" sz="2400" dirty="0"/>
              <a:t>Reproductibilité de la recherche </a:t>
            </a:r>
          </a:p>
          <a:p>
            <a:pPr marL="0" indent="0">
              <a:buFont typeface="Arial" charset="0"/>
              <a:buNone/>
            </a:pPr>
            <a:endParaRPr lang="fr-FR" sz="1600" dirty="0">
              <a:hlinkClick r:id="rId3"/>
            </a:endParaRPr>
          </a:p>
          <a:p>
            <a:pPr marL="0" indent="0">
              <a:buFont typeface="Arial" charset="0"/>
              <a:buNone/>
            </a:pPr>
            <a:endParaRPr lang="fr-FR" sz="1600" dirty="0">
              <a:hlinkClick r:id="rId3"/>
            </a:endParaRPr>
          </a:p>
          <a:p>
            <a:pPr>
              <a:spcBef>
                <a:spcPts val="800"/>
              </a:spcBef>
            </a:pPr>
            <a:endParaRPr lang="fr-FR" sz="2000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16B887D-9563-6E4C-94FB-0FE915B4B8CC}"/>
              </a:ext>
            </a:extLst>
          </p:cNvPr>
          <p:cNvSpPr txBox="1">
            <a:spLocks/>
          </p:cNvSpPr>
          <p:nvPr/>
        </p:nvSpPr>
        <p:spPr bwMode="auto">
          <a:xfrm>
            <a:off x="4572000" y="2583390"/>
            <a:ext cx="3312695" cy="36400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342861" indent="-342861" algn="l" defTabSz="45714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865" indent="-285717" algn="l" defTabSz="45714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2870" indent="-228574" algn="l" defTabSz="45714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018" indent="-228574" algn="l" defTabSz="45714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166" indent="-228574" algn="l" defTabSz="45714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314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BE" sz="2800" b="1" dirty="0">
                <a:solidFill>
                  <a:schemeClr val="accent1"/>
                </a:solidFill>
              </a:rPr>
              <a:t>Ouvrir quoi ? </a:t>
            </a:r>
            <a:endParaRPr lang="fr-BE" sz="2800" dirty="0"/>
          </a:p>
          <a:p>
            <a:r>
              <a:rPr lang="fr-BE" sz="2400" dirty="0"/>
              <a:t>Les publications : </a:t>
            </a:r>
            <a:r>
              <a:rPr lang="fr-BE" sz="2400" i="1" dirty="0">
                <a:solidFill>
                  <a:srgbClr val="0070C0"/>
                </a:solidFill>
              </a:rPr>
              <a:t>Open Access  </a:t>
            </a:r>
          </a:p>
          <a:p>
            <a:r>
              <a:rPr lang="fr-BE" sz="2400" dirty="0"/>
              <a:t>Les données : </a:t>
            </a:r>
            <a:br>
              <a:rPr lang="fr-BE" sz="2400" dirty="0"/>
            </a:br>
            <a:r>
              <a:rPr lang="fr-BE" sz="2400" i="1" dirty="0">
                <a:solidFill>
                  <a:srgbClr val="0070C0"/>
                </a:solidFill>
              </a:rPr>
              <a:t>Open Data</a:t>
            </a:r>
          </a:p>
          <a:p>
            <a:r>
              <a:rPr lang="fr-BE" sz="2400" dirty="0"/>
              <a:t>Les logiciels : </a:t>
            </a:r>
            <a:br>
              <a:rPr lang="fr-BE" sz="2400" dirty="0"/>
            </a:br>
            <a:r>
              <a:rPr lang="fr-BE" sz="2400" i="1" dirty="0">
                <a:solidFill>
                  <a:srgbClr val="0070C0"/>
                </a:solidFill>
              </a:rPr>
              <a:t>Open Source</a:t>
            </a:r>
          </a:p>
          <a:p>
            <a:r>
              <a:rPr lang="fr-BE" sz="2400" dirty="0"/>
              <a:t>Les enseignements  </a:t>
            </a:r>
            <a:r>
              <a:rPr lang="fr-BE" sz="2400" i="1" dirty="0">
                <a:solidFill>
                  <a:srgbClr val="0070C0"/>
                </a:solidFill>
              </a:rPr>
              <a:t>Open Education</a:t>
            </a:r>
          </a:p>
          <a:p>
            <a:pPr marL="0" indent="0">
              <a:buFont typeface="Arial" charset="0"/>
              <a:buNone/>
            </a:pPr>
            <a:endParaRPr lang="fr-FR" sz="1600" dirty="0">
              <a:hlinkClick r:id="rId3"/>
            </a:endParaRPr>
          </a:p>
          <a:p>
            <a:pPr marL="0" indent="0">
              <a:buFont typeface="Arial" charset="0"/>
              <a:buNone/>
            </a:pPr>
            <a:endParaRPr lang="fr-FR" sz="1600" dirty="0">
              <a:hlinkClick r:id="rId3"/>
            </a:endParaRPr>
          </a:p>
          <a:p>
            <a:pPr>
              <a:spcBef>
                <a:spcPts val="800"/>
              </a:spcBef>
            </a:pPr>
            <a:endParaRPr lang="fr-FR" sz="2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213C35D-48AA-674A-A619-D6CDBAAB3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946" y="4403433"/>
            <a:ext cx="1668780" cy="14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7DE25A6-9AB9-674F-AC81-81B92A4AF7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16477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1833D8F-EA04-B24A-9FBF-B1E943ED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783"/>
            <a:ext cx="8382000" cy="1042987"/>
          </a:xfrm>
        </p:spPr>
        <p:txBody>
          <a:bodyPr/>
          <a:lstStyle/>
          <a:p>
            <a:r>
              <a:rPr lang="fr-FR" sz="4000" dirty="0">
                <a:solidFill>
                  <a:srgbClr val="002060"/>
                </a:solidFill>
              </a:rPr>
              <a:t>Quels avantages pour le chercheur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9666DF-7490-6243-B8AC-13533AFD0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129" y="1257606"/>
            <a:ext cx="8646408" cy="3619864"/>
          </a:xfrm>
        </p:spPr>
        <p:txBody>
          <a:bodyPr/>
          <a:lstStyle/>
          <a:p>
            <a:r>
              <a:rPr lang="fr-BE" sz="2000" dirty="0">
                <a:solidFill>
                  <a:srgbClr val="0070C0"/>
                </a:solidFill>
              </a:rPr>
              <a:t>Visibilité des publications et des données</a:t>
            </a:r>
          </a:p>
          <a:p>
            <a:pPr lvl="1"/>
            <a:r>
              <a:rPr lang="fr-BE" sz="1800" dirty="0"/>
              <a:t>Les articles en libre accès sont téléchargés environ quatre fois plus que les articles qui ne le sont pas. Ils sont immédiatement lisibles et indexés par Google </a:t>
            </a:r>
            <a:r>
              <a:rPr lang="fr-BE" sz="1800" dirty="0" err="1"/>
              <a:t>Scholar</a:t>
            </a:r>
            <a:endParaRPr lang="fr-BE" sz="1800" dirty="0"/>
          </a:p>
          <a:p>
            <a:r>
              <a:rPr lang="fr-BE" sz="2000" dirty="0">
                <a:solidFill>
                  <a:srgbClr val="0070C0"/>
                </a:solidFill>
              </a:rPr>
              <a:t>Accessibilité et efficacité</a:t>
            </a:r>
          </a:p>
          <a:p>
            <a:pPr lvl="1"/>
            <a:r>
              <a:rPr lang="fr-BE" sz="1800" dirty="0"/>
              <a:t>Les publications et les données sont accessibles avec des délais fortement réduits → gain de temps, intégration dans les recherches en cours, limitation des duplications d’efforts…</a:t>
            </a:r>
          </a:p>
          <a:p>
            <a:r>
              <a:rPr lang="fr-BE" sz="2000" dirty="0">
                <a:solidFill>
                  <a:srgbClr val="0070C0"/>
                </a:solidFill>
              </a:rPr>
              <a:t>Intégrité scientifique </a:t>
            </a:r>
          </a:p>
          <a:p>
            <a:pPr lvl="1"/>
            <a:r>
              <a:rPr lang="fr-BE" sz="1800" dirty="0"/>
              <a:t>Les plagiats sont détectés plus rapidement, la disponibilité ouvre les possibilités de réplication et de reproductibilité des résultats scientifiques </a:t>
            </a:r>
          </a:p>
          <a:p>
            <a:pPr marL="0" indent="0" algn="ctr">
              <a:buNone/>
            </a:pPr>
            <a:r>
              <a:rPr lang="fr-BE" sz="2400" dirty="0"/>
              <a:t>Conséquences sur : dissémination, impact,  qualité,  coopérations</a:t>
            </a:r>
          </a:p>
          <a:p>
            <a:pPr marL="0" indent="0">
              <a:buNone/>
            </a:pPr>
            <a:endParaRPr lang="fr-FR" sz="1400" dirty="0">
              <a:hlinkClick r:id="rId3"/>
            </a:endParaRPr>
          </a:p>
          <a:p>
            <a:pPr marL="0" indent="0">
              <a:buNone/>
            </a:pPr>
            <a:endParaRPr lang="fr-FR" sz="1400" dirty="0">
              <a:hlinkClick r:id="rId3"/>
            </a:endParaRPr>
          </a:p>
          <a:p>
            <a:pPr>
              <a:spcBef>
                <a:spcPts val="800"/>
              </a:spcBef>
            </a:pPr>
            <a:endParaRPr lang="fr-FR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223F6F4-597E-5B49-93DB-3328BC4E1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16" y="4970306"/>
            <a:ext cx="5880573" cy="14909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2C242B-7964-D644-99F3-EC1D992EA373}"/>
              </a:ext>
            </a:extLst>
          </p:cNvPr>
          <p:cNvSpPr txBox="1">
            <a:spLocks/>
          </p:cNvSpPr>
          <p:nvPr/>
        </p:nvSpPr>
        <p:spPr bwMode="auto">
          <a:xfrm>
            <a:off x="6721642" y="6230191"/>
            <a:ext cx="1596391" cy="46219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342861" indent="-342861" algn="l" defTabSz="45714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865" indent="-285717" algn="l" defTabSz="45714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2870" indent="-228574" algn="l" defTabSz="457148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018" indent="-228574" algn="l" defTabSz="45714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166" indent="-228574" algn="l" defTabSz="45714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314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fr-FR" sz="700" dirty="0"/>
              <a:t>https://</a:t>
            </a:r>
            <a:r>
              <a:rPr lang="fr-FR" sz="700" dirty="0" err="1"/>
              <a:t>www.yearofopen.org</a:t>
            </a:r>
            <a:r>
              <a:rPr lang="fr-FR" sz="700" dirty="0"/>
              <a:t>/</a:t>
            </a:r>
            <a:r>
              <a:rPr lang="fr-FR" sz="700" dirty="0" err="1"/>
              <a:t>what</a:t>
            </a:r>
            <a:r>
              <a:rPr lang="fr-FR" sz="700" dirty="0"/>
              <a:t>-</a:t>
            </a:r>
            <a:r>
              <a:rPr lang="fr-FR" sz="700" dirty="0" err="1"/>
              <a:t>is</a:t>
            </a:r>
            <a:r>
              <a:rPr lang="fr-FR" sz="700" dirty="0"/>
              <a:t>-open-</a:t>
            </a:r>
            <a:r>
              <a:rPr lang="fr-FR" sz="700" dirty="0" err="1"/>
              <a:t>access</a:t>
            </a:r>
            <a:r>
              <a:rPr lang="fr-FR" sz="7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9986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7DE25A6-9AB9-674F-AC81-81B92A4AF7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16477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1833D8F-EA04-B24A-9FBF-B1E943ED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783"/>
            <a:ext cx="8229600" cy="1042987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Quels moyens d’action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9666DF-7490-6243-B8AC-13533AFD0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6554"/>
            <a:ext cx="8501742" cy="4859337"/>
          </a:xfrm>
        </p:spPr>
        <p:txBody>
          <a:bodyPr/>
          <a:lstStyle/>
          <a:p>
            <a:r>
              <a:rPr lang="en-US" sz="2000" b="1" dirty="0">
                <a:solidFill>
                  <a:schemeClr val="accent1"/>
                </a:solidFill>
              </a:rPr>
              <a:t>Se former</a:t>
            </a:r>
          </a:p>
          <a:p>
            <a:pPr lvl="1"/>
            <a:r>
              <a:rPr lang="en-US" sz="1600" dirty="0"/>
              <a:t>Cycle de formations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préparation</a:t>
            </a:r>
            <a:r>
              <a:rPr lang="en-US" sz="1600" dirty="0"/>
              <a:t>, y </a:t>
            </a:r>
            <a:r>
              <a:rPr lang="en-US" sz="1600" dirty="0" err="1"/>
              <a:t>compris</a:t>
            </a:r>
            <a:r>
              <a:rPr lang="en-US" sz="1600" dirty="0"/>
              <a:t> pour écoles </a:t>
            </a:r>
            <a:r>
              <a:rPr lang="en-US" sz="1600" dirty="0" err="1"/>
              <a:t>doctorales</a:t>
            </a:r>
            <a:endParaRPr lang="en-US" sz="1600" dirty="0"/>
          </a:p>
          <a:p>
            <a:pPr lvl="1"/>
            <a:r>
              <a:rPr lang="en-US" sz="1600" dirty="0" err="1"/>
              <a:t>Nombreuses</a:t>
            </a:r>
            <a:r>
              <a:rPr lang="en-US" sz="1600" dirty="0"/>
              <a:t> </a:t>
            </a:r>
            <a:r>
              <a:rPr lang="en-US" sz="1600" dirty="0" err="1"/>
              <a:t>informations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ligne</a:t>
            </a:r>
            <a:endParaRPr lang="en-US" sz="1600" dirty="0"/>
          </a:p>
          <a:p>
            <a:r>
              <a:rPr lang="nl-BE" sz="2000" b="1" dirty="0">
                <a:solidFill>
                  <a:schemeClr val="accent1"/>
                </a:solidFill>
              </a:rPr>
              <a:t>Publier</a:t>
            </a:r>
          </a:p>
          <a:p>
            <a:pPr lvl="1"/>
            <a:r>
              <a:rPr lang="nl-BE" sz="1600" dirty="0"/>
              <a:t>Déposer ses publications en accès ouvert : </a:t>
            </a:r>
            <a:r>
              <a:rPr lang="nl-BE" sz="1600" dirty="0">
                <a:solidFill>
                  <a:srgbClr val="0070C0"/>
                </a:solidFill>
              </a:rPr>
              <a:t>DIAL.uclouvain.be</a:t>
            </a:r>
          </a:p>
          <a:p>
            <a:pPr lvl="1"/>
            <a:r>
              <a:rPr lang="nl-BE" sz="1600" dirty="0"/>
              <a:t>Publier dans des revues et actes de conférences en accès ouverts FAIR</a:t>
            </a:r>
          </a:p>
          <a:p>
            <a:pPr lvl="1"/>
            <a:r>
              <a:rPr lang="nl-BE" sz="1600" dirty="0"/>
              <a:t>Envisager le degré d’ouverture des données de recherche dès les premières étapes (Data management Plan) </a:t>
            </a:r>
          </a:p>
          <a:p>
            <a:pPr lvl="1"/>
            <a:r>
              <a:rPr lang="nl-BE" sz="1600" dirty="0"/>
              <a:t>Publier les données de recherche en respectant les principes FAIR, sur des dépôts thématiques ou en interne  (</a:t>
            </a:r>
            <a:r>
              <a:rPr lang="nl-BE" sz="1600" dirty="0">
                <a:solidFill>
                  <a:srgbClr val="0070C0"/>
                </a:solidFill>
              </a:rPr>
              <a:t>DATAVERSE.uclouvain.be</a:t>
            </a:r>
            <a:r>
              <a:rPr lang="nl-BE" sz="1600" dirty="0"/>
              <a:t>)</a:t>
            </a:r>
          </a:p>
          <a:p>
            <a:pPr lvl="1"/>
            <a:r>
              <a:rPr lang="nl-BE" sz="1600" dirty="0"/>
              <a:t>Publier le code et les programmes en Open Source (</a:t>
            </a:r>
            <a:r>
              <a:rPr lang="nl-BE" sz="1600" dirty="0">
                <a:solidFill>
                  <a:srgbClr val="0070C0"/>
                </a:solidFill>
              </a:rPr>
              <a:t>FORGE.uclouvain.be</a:t>
            </a:r>
            <a:r>
              <a:rPr lang="nl-BE" sz="1600" dirty="0"/>
              <a:t>)</a:t>
            </a:r>
          </a:p>
          <a:p>
            <a:r>
              <a:rPr lang="nl-BE" sz="2000" b="1" dirty="0">
                <a:solidFill>
                  <a:schemeClr val="accent1"/>
                </a:solidFill>
              </a:rPr>
              <a:t>S’informer</a:t>
            </a:r>
          </a:p>
          <a:p>
            <a:pPr lvl="1"/>
            <a:r>
              <a:rPr lang="nl-BE" sz="1600" dirty="0"/>
              <a:t>En discuter avec son promoteur; moyens mis en place par certains secteurs/instituts</a:t>
            </a:r>
          </a:p>
          <a:p>
            <a:pPr lvl="1"/>
            <a:r>
              <a:rPr lang="nl-BE" sz="1600" dirty="0"/>
              <a:t>Un staff pour conseiller et aider : </a:t>
            </a:r>
            <a:r>
              <a:rPr lang="en-US" sz="1600" dirty="0" err="1"/>
              <a:t>Université</a:t>
            </a:r>
            <a:r>
              <a:rPr lang="en-US" sz="1600" dirty="0"/>
              <a:t> numérique, ADRE, BIUL and Research Data Officer, SGSI/SISSI et </a:t>
            </a:r>
            <a:r>
              <a:rPr lang="en-US" sz="1600" dirty="0" err="1"/>
              <a:t>bientôt</a:t>
            </a:r>
            <a:r>
              <a:rPr lang="en-US" sz="1600" dirty="0"/>
              <a:t> : data stewards dans les </a:t>
            </a:r>
            <a:r>
              <a:rPr lang="en-US" sz="1600" dirty="0" err="1"/>
              <a:t>instituts</a:t>
            </a:r>
            <a:endParaRPr lang="en-US" sz="1600" dirty="0"/>
          </a:p>
          <a:p>
            <a:r>
              <a:rPr lang="en-US" sz="2000" b="1" dirty="0">
                <a:solidFill>
                  <a:schemeClr val="accent1"/>
                </a:solidFill>
              </a:rPr>
              <a:t>Se mobiliser</a:t>
            </a:r>
          </a:p>
          <a:p>
            <a:pPr marL="0" indent="0">
              <a:buNone/>
            </a:pPr>
            <a:endParaRPr lang="fr-FR" sz="1600" dirty="0">
              <a:hlinkClick r:id="rId3"/>
            </a:endParaRPr>
          </a:p>
          <a:p>
            <a:pPr marL="0" indent="0">
              <a:buNone/>
            </a:pPr>
            <a:endParaRPr lang="fr-FR" sz="1600" dirty="0">
              <a:hlinkClick r:id="rId3"/>
            </a:endParaRPr>
          </a:p>
          <a:p>
            <a:pPr marL="0" indent="0">
              <a:buNone/>
            </a:pPr>
            <a:endParaRPr lang="fr-FR" sz="1600" dirty="0">
              <a:hlinkClick r:id="rId3"/>
            </a:endParaRPr>
          </a:p>
          <a:p>
            <a:pPr>
              <a:spcBef>
                <a:spcPts val="800"/>
              </a:spcBef>
            </a:pPr>
            <a:endParaRPr lang="fr-FR" sz="2000" dirty="0"/>
          </a:p>
        </p:txBody>
      </p:sp>
      <p:pic>
        <p:nvPicPr>
          <p:cNvPr id="7" name="Image 6">
            <a:hlinkClick r:id="rId4"/>
            <a:extLst>
              <a:ext uri="{FF2B5EF4-FFF2-40B4-BE49-F238E27FC236}">
                <a16:creationId xmlns:a16="http://schemas.microsoft.com/office/drawing/2014/main" id="{194163AD-642E-EE43-8117-67FD657269F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24" y="5598742"/>
            <a:ext cx="1164771" cy="116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2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810D083-BCD0-A040-92CA-1C14394EA6E7}"/>
              </a:ext>
            </a:extLst>
          </p:cNvPr>
          <p:cNvSpPr txBox="1"/>
          <p:nvPr/>
        </p:nvSpPr>
        <p:spPr>
          <a:xfrm>
            <a:off x="834390" y="411480"/>
            <a:ext cx="752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Deux plans stratégiques pour développer l’Open Science et l’Open Education :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25A99F1-086C-2A4D-9378-55CD25ED15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378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05DD7B7A-762E-CE41-B948-95286552E53E}"/>
              </a:ext>
            </a:extLst>
          </p:cNvPr>
          <p:cNvSpPr txBox="1">
            <a:spLocks/>
          </p:cNvSpPr>
          <p:nvPr/>
        </p:nvSpPr>
        <p:spPr>
          <a:xfrm>
            <a:off x="457200" y="121783"/>
            <a:ext cx="8229600" cy="1042987"/>
          </a:xfrm>
          <a:prstGeom prst="rect">
            <a:avLst/>
          </a:prstGeom>
        </p:spPr>
        <p:txBody>
          <a:bodyPr/>
          <a:lstStyle>
            <a:lvl1pPr algn="ctr" defTabSz="457148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148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148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148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148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148" algn="ctr" defTabSz="45714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296" algn="ctr" defTabSz="45714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444" algn="ctr" defTabSz="45714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592" algn="ctr" defTabSz="45714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3200">
                <a:solidFill>
                  <a:srgbClr val="002060"/>
                </a:solidFill>
              </a:rPr>
              <a:t>Plans </a:t>
            </a:r>
            <a:r>
              <a:rPr lang="fr-FR" sz="3200" dirty="0">
                <a:solidFill>
                  <a:srgbClr val="002060"/>
                </a:solidFill>
              </a:rPr>
              <a:t>stratégiques UCLouvain pour développer l’Open Science et l’Open Education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BB7176-A3DE-2940-AC07-638D3FDE0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26" y="2488994"/>
            <a:ext cx="2759041" cy="395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CBF319D-7A96-EC40-A7BE-62FE625CF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35" y="2196336"/>
            <a:ext cx="3264565" cy="462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FCE00AA-5C73-7E4B-9568-3157C9B5C7F4}"/>
              </a:ext>
            </a:extLst>
          </p:cNvPr>
          <p:cNvSpPr txBox="1"/>
          <p:nvPr/>
        </p:nvSpPr>
        <p:spPr>
          <a:xfrm>
            <a:off x="1107106" y="1733486"/>
            <a:ext cx="2374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/>
                </a:solidFill>
              </a:rPr>
              <a:t>2015-2020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DAF29A-1E9C-784E-8588-19A76D953C0A}"/>
              </a:ext>
            </a:extLst>
          </p:cNvPr>
          <p:cNvSpPr txBox="1"/>
          <p:nvPr/>
        </p:nvSpPr>
        <p:spPr>
          <a:xfrm>
            <a:off x="5662662" y="1709222"/>
            <a:ext cx="2374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1"/>
                </a:solidFill>
              </a:rPr>
              <a:t>2021-2024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D0CD42-7F79-9F48-8210-EEB79989623F}"/>
              </a:ext>
            </a:extLst>
          </p:cNvPr>
          <p:cNvSpPr/>
          <p:nvPr/>
        </p:nvSpPr>
        <p:spPr>
          <a:xfrm>
            <a:off x="1085161" y="1158987"/>
            <a:ext cx="80588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dirty="0" err="1"/>
              <a:t>uclouvain.be</a:t>
            </a:r>
            <a:r>
              <a:rPr lang="fr-FR" sz="1200" dirty="0"/>
              <a:t>/</a:t>
            </a:r>
            <a:r>
              <a:rPr lang="fr-FR" sz="1200" dirty="0" err="1"/>
              <a:t>universite-numerique</a:t>
            </a:r>
            <a:r>
              <a:rPr lang="fr-FR" sz="1200" dirty="0"/>
              <a:t>/plans-</a:t>
            </a:r>
            <a:r>
              <a:rPr lang="fr-FR" sz="1200" dirty="0" err="1"/>
              <a:t>strategiques.html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68490873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_AI">
  <a:themeElements>
    <a:clrScheme name="Personnalisée 4">
      <a:dk1>
        <a:srgbClr val="303030"/>
      </a:dk1>
      <a:lt1>
        <a:sysClr val="window" lastClr="FFFFFF"/>
      </a:lt1>
      <a:dk2>
        <a:srgbClr val="2D0F91"/>
      </a:dk2>
      <a:lt2>
        <a:srgbClr val="FFFFFF"/>
      </a:lt2>
      <a:accent1>
        <a:srgbClr val="D10000"/>
      </a:accent1>
      <a:accent2>
        <a:srgbClr val="007200"/>
      </a:accent2>
      <a:accent3>
        <a:srgbClr val="EA9D00"/>
      </a:accent3>
      <a:accent4>
        <a:srgbClr val="00C800"/>
      </a:accent4>
      <a:accent5>
        <a:srgbClr val="FF0000"/>
      </a:accent5>
      <a:accent6>
        <a:srgbClr val="FFFFFF"/>
      </a:accent6>
      <a:hlink>
        <a:srgbClr val="D10000"/>
      </a:hlink>
      <a:folHlink>
        <a:srgbClr val="0072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slides_AI.potx</Template>
  <TotalTime>92994</TotalTime>
  <Words>427</Words>
  <Application>Microsoft Office PowerPoint</Application>
  <PresentationFormat>Affichage à l'écran (4:3)</PresentationFormat>
  <Paragraphs>58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Times New Roman</vt:lpstr>
      <vt:lpstr>slides_AI</vt:lpstr>
      <vt:lpstr>Présentation PowerPoint</vt:lpstr>
      <vt:lpstr>Open Science</vt:lpstr>
      <vt:lpstr>Quels avantages pour le chercheur ?</vt:lpstr>
      <vt:lpstr>Quels moyens d’action ?</vt:lpstr>
      <vt:lpstr>Présentation PowerPoint</vt:lpstr>
    </vt:vector>
  </TitlesOfParts>
  <Company>Test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 Test</dc:creator>
  <cp:lastModifiedBy>Adeline Grard</cp:lastModifiedBy>
  <cp:revision>693</cp:revision>
  <cp:lastPrinted>2015-03-18T11:46:58Z</cp:lastPrinted>
  <dcterms:created xsi:type="dcterms:W3CDTF">2015-01-10T13:40:59Z</dcterms:created>
  <dcterms:modified xsi:type="dcterms:W3CDTF">2021-11-09T10:11:27Z</dcterms:modified>
</cp:coreProperties>
</file>